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84" r:id="rId1"/>
  </p:sldMasterIdLst>
  <p:notesMasterIdLst>
    <p:notesMasterId r:id="rId2"/>
  </p:notesMasterIdLst>
  <p:sldIdLst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</p:sldIdLst>
  <p:sldSz type="screen4x3" cy="6858000" cx="9144000"/>
  <p:notesSz cx="6858000" cy="9144000"/>
  <p:defaultTextStyle>
    <a:defPPr>
      <a:defRPr lang="en-US"/>
    </a:defPPr>
    <a:lvl1pPr algn="l" fontAlgn="base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fontAlgn="base" marL="457200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fontAlgn="base" marL="914400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fontAlgn="base" marL="1371600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fontAlgn="base" marL="1828800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algn="l" defTabSz="914400" eaLnBrk="1" hangingPunct="1" latinLnBrk="0" marL="2286000" rtl="0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algn="l" defTabSz="914400" eaLnBrk="1" hangingPunct="1" latinLnBrk="0" marL="2743200" rtl="0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algn="l" defTabSz="914400" eaLnBrk="1" hangingPunct="1" latinLnBrk="0" marL="3200400" rtl="0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algn="l" defTabSz="914400" eaLnBrk="1" hangingPunct="1" latinLnBrk="0" marL="3657600" rtl="0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099CC"/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3190" autoAdjust="0"/>
  </p:normalViewPr>
  <p:slideViewPr>
    <p:cSldViewPr>
      <p:cViewPr varScale="1">
        <p:scale>
          <a:sx n="68" d="100"/>
          <a:sy n="68" d="100"/>
        </p:scale>
        <p:origin x="-14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tableStyles" Target="tableStyles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104870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fld id="{2C1743D7-2263-47E5-8F74-98D69DB654A9}" type="datetimeFigureOut">
              <a:rPr lang="en-IN"/>
              <a:t>08-08-2024</a:t>
            </a:fld>
            <a:endParaRPr lang="en-IN"/>
          </a:p>
        </p:txBody>
      </p:sp>
      <p:sp>
        <p:nvSpPr>
          <p:cNvPr id="1048710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pPr lvl="0"/>
            <a:endParaRPr lang="en-IN" noProof="0"/>
          </a:p>
        </p:txBody>
      </p:sp>
      <p:sp>
        <p:nvSpPr>
          <p:cNvPr id="104871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104871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104871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anchorCtr="0" bIns="45720" compatLnSpc="1" lIns="91440" numCol="1" rIns="91440" tIns="45720" vert="horz" wrap="square">
            <a:prstTxWarp prst="textNoShape"/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6EA8959-83D3-4C0F-A331-5859DE440F5A}" type="slidenum">
              <a:rPr altLang="en-US" lang="en-IN"/>
              <a:t>‹#›</a:t>
            </a:fld>
            <a:endParaRPr altLang="en-US"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eaLnBrk="0" fontAlgn="base" hangingPunct="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eaLnBrk="0" fontAlgn="base" hangingPunct="0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eaLnBrk="0" fontAlgn="base" hangingPunct="0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eaLnBrk="0" fontAlgn="base" hangingPunct="0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eaLnBrk="0" fontAlgn="base" hangingPunct="0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Slide Image Placeholder 1"/>
          <p:cNvSpPr>
            <a:spLocks noChangeAspect="1" noRot="1" noGrp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1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anchor="t" anchorCtr="0" compatLnSpc="1" numCol="1" wrap="square">
            <a:prstTxWarp prst="textNoShape"/>
          </a:bodyPr>
          <a:p>
            <a:pPr eaLnBrk="1" hangingPunct="1">
              <a:spcBef>
                <a:spcPct val="0"/>
              </a:spcBef>
            </a:pPr>
            <a:endParaRPr altLang="en-US"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Slide Image Placeholder 1"/>
          <p:cNvSpPr>
            <a:spLocks noChangeAspect="1" noRot="1" noGrp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anchor="t" anchorCtr="0" compatLnSpc="1" numCol="1" wrap="square">
            <a:prstTxWarp prst="textNoShape"/>
          </a:bodyPr>
          <a:p>
            <a:pPr eaLnBrk="1" hangingPunct="1">
              <a:spcBef>
                <a:spcPct val="0"/>
              </a:spcBef>
            </a:pPr>
            <a:endParaRPr altLang="en-US"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Slide Image Placeholder 1"/>
          <p:cNvSpPr>
            <a:spLocks noChangeAspect="1" noRot="1" noGrp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4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anchor="t" anchorCtr="0" compatLnSpc="1" numCol="1" wrap="square">
            <a:prstTxWarp prst="textNoShape"/>
          </a:bodyPr>
          <a:p>
            <a:pPr eaLnBrk="1" hangingPunct="1">
              <a:spcBef>
                <a:spcPct val="0"/>
              </a:spcBef>
            </a:pPr>
            <a:endParaRPr altLang="en-US"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Slide Image Placeholder 1"/>
          <p:cNvSpPr>
            <a:spLocks noChangeAspect="1" noRot="1" noGrp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5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anchor="t" anchorCtr="0" compatLnSpc="1" numCol="1" wrap="square">
            <a:prstTxWarp prst="textNoShape"/>
          </a:bodyPr>
          <a:p>
            <a:pPr eaLnBrk="1" hangingPunct="1">
              <a:spcBef>
                <a:spcPct val="0"/>
              </a:spcBef>
            </a:pPr>
            <a:endParaRPr altLang="en-US"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Slide Image Placeholder 1"/>
          <p:cNvSpPr>
            <a:spLocks noChangeAspect="1" noRot="1" noGrp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5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anchor="t" anchorCtr="0" compatLnSpc="1" numCol="1" wrap="square">
            <a:prstTxWarp prst="textNoShape"/>
          </a:bodyPr>
          <a:p>
            <a:pPr eaLnBrk="1" hangingPunct="1">
              <a:spcBef>
                <a:spcPct val="0"/>
              </a:spcBef>
            </a:pPr>
            <a:endParaRPr altLang="en-US"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bg>
      <p:bgRef idx="1002">
        <a:schemeClr val="bg2"/>
      </p:bgRef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anchor="b" bIns="0" rIns="18288" tIns="0" vert="horz">
            <a:norm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b="1" sz="56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algn="tl" blurRad="38100" dir="5400000" dist="25400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59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algn="r" indent="0" marL="0" marR="45720">
              <a:buNone/>
              <a:defRPr>
                <a:solidFill>
                  <a:schemeClr val="tx1"/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66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73916CE-4C5A-4A36-BAC1-9FA9C5DD665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661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2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6223DC-99D4-4FB5-878C-9F7C7A5FE291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7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564CDCB-C72C-4A2A-A041-634A1F185BF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6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F1CF4C-19DB-405E-80BD-BE2CCF68E973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6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0698616-AA82-4D76-B4BF-529094F2FB0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6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6FADC07-2734-4490-859B-5B43595C8723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8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5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560E3D6-5480-461A-B5A2-437B8A9B9930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5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BBECC6-5EF9-4238-91F4-6D7017D52777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bg>
      <p:bgRef idx="1002">
        <a:schemeClr val="bg2"/>
      </p:bgRef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anchor="b" bIns="0" tIns="0" vert="horz">
            <a:no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baseline="0" b="1" cap="none" dirty="0" sz="5600" lang="en-US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algn="tl" blurRad="38100" dir="5400000" dist="25400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84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anchor="t" lIns="45720" rIns="45720"/>
          <a:lstStyle>
            <a:lvl1pPr indent="0" marL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54A3906-80FF-4C30-97AE-DA036FB3C8E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6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3E76AE-87C0-4B81-8342-995FE5BA0F3A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8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9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9A570D9-181F-4C4F-85D4-EDA636828EA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6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E065E77-BF69-4CF9-8F5B-BECC7A3758C2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 tIns="45720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9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anchor="ctr" bIns="0" lIns="45720" rIns="45720" tIns="0">
            <a:noAutofit/>
          </a:bodyPr>
          <a:lstStyle>
            <a:lvl1pPr indent="0" marL="0">
              <a:buNone/>
              <a:defRPr baseline="0" b="1" cap="none" sz="2400">
                <a:solidFill>
                  <a:schemeClr val="tx2"/>
                </a:solidFill>
                <a:effectLst/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96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anchor="ctr" bIns="0" lIns="45720" rIns="45720" tIns="0"/>
          <a:lstStyle>
            <a:lvl1pPr indent="0" marL="0">
              <a:buNone/>
              <a:defRPr baseline="0" b="1" cap="none" sz="2400">
                <a:solidFill>
                  <a:schemeClr val="tx2"/>
                </a:solidFill>
                <a:effectLst/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97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98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9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03BECA6-1796-44D8-9C3C-612124BDD0DE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70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56CE1D4-6D58-4E8A-BE25-592C55F067DE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anchor="b" bIns="0" tIns="45720" vert="horz">
            <a:norm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b="0" sz="50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0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68D3F4A-D6E5-4151-A39E-5D9DABA00F7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F4CFE9B-5DDE-4079-B35B-B986C4B051F8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5AC9FD-9C9D-4023-BC6E-4F9323AB114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59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BF88A39-A68D-431C-A926-AF1875D938F5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anchor="b" lIns="0">
            <a:noAutofit/>
          </a:bodyPr>
          <a:lstStyle>
            <a:lvl1pPr algn="l" rtl="0">
              <a:spcBef>
                <a:spcPct val="0"/>
              </a:spcBef>
              <a:buNone/>
              <a:defRPr b="0" sz="26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0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algn="l" indent="0" marL="0">
              <a:buNone/>
              <a:defRPr sz="1400"/>
            </a:lvl1pPr>
            <a:lvl2pPr algn="l" indent="0">
              <a:buNone/>
              <a:defRPr sz="1200"/>
            </a:lvl2pPr>
            <a:lvl3pPr algn="l" indent="0">
              <a:buNone/>
              <a:defRPr sz="1000"/>
            </a:lvl3pPr>
            <a:lvl4pPr algn="l" indent="0">
              <a:buNone/>
              <a:defRPr sz="900"/>
            </a:lvl4pPr>
            <a:lvl5pPr algn="l" indent="0">
              <a:buNone/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0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A596E6-9A67-43C5-8AAE-B9488C9B3A9D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7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D142FDB-06B1-4704-AF3B-BBA317404ACE}" type="slidenum">
              <a:rPr altLang="en-US" lang="en-US" smtClean="0"/>
              <a:t>‹#›</a:t>
            </a:fld>
            <a:endParaRPr altLang="en-US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algn="tl" blurRad="63500" dir="7500000" dist="38500" kx="100000" rotWithShape="0" sx="98500" sy="10008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669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/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algn="tl" blurRad="19685" dir="12900000" dist="6350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670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anchor="b" bIns="45720" lIns="45720" rIns="45720" tIns="45720" vert="horz"/>
          <a:lstStyle>
            <a:lvl1pPr algn="l">
              <a:buNone/>
              <a:defRPr b="1" sz="2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71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anchor="t" bIns="45720" lIns="64008" rIns="45720"/>
          <a:lstStyle>
            <a:lvl1pPr algn="l" indent="0" marL="0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7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A574ED2-B69B-459A-832A-70A5708884B3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6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p>
            <a:fld id="{B30AEE8C-962D-47A6-B242-F683D9DF1034}" type="slidenum">
              <a:rPr altLang="en-US" lang="en-US" smtClean="0"/>
              <a:t>‹#›</a:t>
            </a:fld>
            <a:endParaRPr altLang="en-US" lang="en-US"/>
          </a:p>
        </p:txBody>
      </p:sp>
      <p:sp>
        <p:nvSpPr>
          <p:cNvPr id="1048675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/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indent="0" marL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dirty="0" kumimoji="0" lang="en-US"/>
          </a:p>
        </p:txBody>
      </p:sp>
      <p:sp>
        <p:nvSpPr>
          <p:cNvPr id="1048676" name="Freeform 9"/>
          <p:cNvSpPr/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77" name="Freeform 10"/>
          <p:cNvSpPr/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Freeform 6"/>
          <p:cNvSpPr/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77" name="Freeform 7"/>
          <p:cNvSpPr/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78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/>
        </p:spPr>
        <p:txBody>
          <a:bodyPr anchor="b" bIns="0" lIns="0" rIns="0" vert="horz">
            <a:normAutofit/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7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/>
        </p:spPr>
        <p:txBody>
          <a:bodyPr vert="horz"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8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b" bIns="0" lIns="0" rIns="0" tIns="0" vert="horz"/>
          <a:lstStyle>
            <a:lvl1pPr algn="l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C1E22E0-B7E8-43AE-8D96-4D2846E439C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1048581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/>
        </p:spPr>
        <p:txBody>
          <a:bodyPr anchor="b" bIns="0" lIns="0" rIns="0" tIns="0" vert="horz"/>
          <a:lstStyle>
            <a:lvl1pPr algn="l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2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/>
        </p:spPr>
        <p:txBody>
          <a:bodyPr anchor="b" bIns="0" lIns="0" rIns="0" tIns="0" vert="horz"/>
          <a:lstStyle>
            <a:lvl1pPr algn="r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863D653-9D31-4C24-AA59-8DB908375663}" type="slidenum">
              <a:rPr altLang="en-US" lang="en-US" smtClean="0"/>
              <a:t>‹#›</a:t>
            </a:fld>
            <a:endParaRPr altLang="en-US" lang="en-US"/>
          </a:p>
        </p:txBody>
      </p:sp>
      <p:grpSp>
        <p:nvGrpSpPr>
          <p:cNvPr id="13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048583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16000">
                    <a:schemeClr val="accent2">
                      <a:shade val="75000"/>
                      <a:alpha val="56000"/>
                    </a:schemeClr>
                  </a:gs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bIns="45720" compatLnSpc="1" lIns="91440" rIns="91440" tIns="45720" vert="horz" wrap="square"/>
            <a:p>
              <a:endParaRPr kumimoji="0" lang="en-US"/>
            </a:p>
          </p:txBody>
        </p:sp>
        <p:sp>
          <p:nvSpPr>
            <p:cNvPr id="1048584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33000">
                    <a:schemeClr val="accent2">
                      <a:alpha val="56000"/>
                    </a:schemeClr>
                  </a:gs>
                  <a:gs pos="44000">
                    <a:schemeClr val="accent1"/>
                  </a:gs>
                  <a:gs pos="74000">
                    <a:schemeClr val="accent4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bIns="45720" compatLnSpc="1" lIns="91440" rIns="91440" tIns="45720" vert="horz" wrap="square"/>
            <a:p>
              <a:endParaRPr kumimoji="0" lang="en-US"/>
            </a:p>
          </p:txBody>
        </p:sp>
      </p:grp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eaLnBrk="1" hangingPunct="1" latinLnBrk="0" rtl="0">
        <a:spcBef>
          <a:spcPct val="0"/>
        </a:spcBef>
        <a:buNone/>
        <a:defRPr b="0" sz="5000" kern="1200" kumimoji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algn="l" eaLnBrk="1" hangingPunct="1" indent="-274320" latinLnBrk="0" marL="274320" rtl="0">
        <a:spcBef>
          <a:spcPct val="20000"/>
        </a:spcBef>
        <a:buClr>
          <a:schemeClr val="accent3"/>
        </a:buClr>
        <a:buSzPct val="95000"/>
        <a:buFont typeface="Wingdings 2"/>
        <a:buChar char=""/>
        <a:defRPr sz="2600"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indent="-246888" latinLnBrk="0" marL="640080" rtl="0">
        <a:spcBef>
          <a:spcPct val="20000"/>
        </a:spcBef>
        <a:buClr>
          <a:schemeClr val="accent1"/>
        </a:buClr>
        <a:buSzPct val="85000"/>
        <a:buFont typeface="Wingdings 2"/>
        <a:buChar char="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246888" latinLnBrk="0" marL="914400" rtl="0">
        <a:spcBef>
          <a:spcPct val="20000"/>
        </a:spcBef>
        <a:buClr>
          <a:schemeClr val="accent2"/>
        </a:buClr>
        <a:buSzPct val="70000"/>
        <a:buFont typeface="Wingdings 2"/>
        <a:buChar char=""/>
        <a:defRPr sz="21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210312" latinLnBrk="0" marL="1188720" rtl="0">
        <a:spcBef>
          <a:spcPct val="20000"/>
        </a:spcBef>
        <a:buClr>
          <a:schemeClr val="accent3"/>
        </a:buClr>
        <a:buSzPct val="65000"/>
        <a:buFont typeface="Wingdings 2"/>
        <a:buChar char="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210312" latinLnBrk="0" marL="1463040" rtl="0">
        <a:spcBef>
          <a:spcPct val="20000"/>
        </a:spcBef>
        <a:buClr>
          <a:schemeClr val="accent4"/>
        </a:buClr>
        <a:buSzPct val="65000"/>
        <a:buFont typeface="Wingdings 2"/>
        <a:buChar char="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210312" latinLnBrk="0" marL="1737360" rtl="0">
        <a:spcBef>
          <a:spcPct val="20000"/>
        </a:spcBef>
        <a:buClr>
          <a:schemeClr val="accent5"/>
        </a:buClr>
        <a:buSzPct val="80000"/>
        <a:buFont typeface="Wingdings 2"/>
        <a:buChar char="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920240" rtl="0">
        <a:spcBef>
          <a:spcPct val="20000"/>
        </a:spcBef>
        <a:buClr>
          <a:schemeClr val="accent6"/>
        </a:buClr>
        <a:buSzPct val="80000"/>
        <a:buFont typeface="Wingdings 2"/>
        <a:buChar char=""/>
        <a:defRPr baseline="0" sz="16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2194560" rtl="0">
        <a:spcBef>
          <a:spcPct val="20000"/>
        </a:spcBef>
        <a:buClr>
          <a:schemeClr val="tx2"/>
        </a:buClr>
        <a:buChar char="•"/>
        <a:defRPr sz="16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468880" rtl="0">
        <a:spcBef>
          <a:spcPct val="20000"/>
        </a:spcBef>
        <a:buClr>
          <a:schemeClr val="tx2"/>
        </a:buClr>
        <a:buFontTx/>
        <a:buChar char="•"/>
        <a:defRPr baseline="0" sz="14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2.emf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Relationship Id="rId3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Relationship Id="rId3" Type="http://schemas.openxmlformats.org/officeDocument/2006/relationships/image" Target="../media/image10.emf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Rectangle 3"/>
          <p:cNvSpPr/>
          <p:nvPr/>
        </p:nvSpPr>
        <p:spPr>
          <a:xfrm>
            <a:off x="228600" y="1905002"/>
            <a:ext cx="8077200" cy="1805941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3200" lang="en-US" smtClean="0">
                <a:solidFill>
                  <a:srgbClr val="FF0000"/>
                </a:solidFill>
                <a:latin typeface="Cooper Black" pitchFamily="18" charset="0"/>
              </a:rPr>
              <a:t>Land Resources  </a:t>
            </a:r>
          </a:p>
          <a:p>
            <a:pPr algn="ctr"/>
            <a:r>
              <a:rPr b="1" dirty="0" sz="3200" lang="en-US" smtClean="0"/>
              <a:t>Unit 2 </a:t>
            </a:r>
            <a:endParaRPr dirty="0" sz="3200" lang="en-US"/>
          </a:p>
          <a:p>
            <a:r>
              <a:rPr dirty="0" sz="3200" lang="en-US"/>
              <a:t> </a:t>
            </a:r>
            <a:r>
              <a:rPr dirty="0" sz="3200" lang="en-US" smtClean="0"/>
              <a:t>                   </a:t>
            </a:r>
            <a:r>
              <a:rPr b="1" dirty="0" sz="3200" lang="en-US" smtClean="0"/>
              <a:t>Natural </a:t>
            </a:r>
            <a:r>
              <a:rPr b="1" dirty="0" sz="3200" lang="en-US"/>
              <a:t>Resources 	</a:t>
            </a:r>
          </a:p>
          <a:p>
            <a:pPr algn="ctr"/>
            <a:r>
              <a:rPr dirty="0" lang="en-US"/>
              <a:t>	</a:t>
            </a:r>
          </a:p>
        </p:txBody>
      </p:sp>
      <p:sp>
        <p:nvSpPr>
          <p:cNvPr id="1048591" name="Rectangle 4"/>
          <p:cNvSpPr/>
          <p:nvPr/>
        </p:nvSpPr>
        <p:spPr>
          <a:xfrm>
            <a:off x="152400" y="5257804"/>
            <a:ext cx="4572000" cy="624840"/>
          </a:xfrm>
          <a:prstGeom prst="rect"/>
        </p:spPr>
        <p:txBody>
          <a:bodyPr>
            <a:spAutoFit/>
          </a:bodyPr>
          <a:p>
            <a:pPr algn="just"/>
            <a:r>
              <a:rPr altLang="en-US" b="1" dirty="0" lang="en-US" smtClean="0">
                <a:latin typeface="Comic Sans MS" pitchFamily="66" charset="0"/>
              </a:rPr>
              <a:t>Department</a:t>
            </a:r>
            <a:r>
              <a:rPr altLang="en-US" b="1" dirty="0" lang="en-US" smtClean="0">
                <a:latin typeface="Comic Sans MS" pitchFamily="66" charset="0"/>
              </a:rPr>
              <a:t>: Chemistry</a:t>
            </a:r>
          </a:p>
          <a:p>
            <a:pPr algn="just"/>
            <a:r>
              <a:rPr altLang="en-US" b="1" dirty="0" lang="en-US" smtClean="0">
                <a:latin typeface="Comic Sans MS" pitchFamily="66" charset="0"/>
              </a:rPr>
              <a:t>Subject: Environmental Studies </a:t>
            </a:r>
            <a:r>
              <a:rPr altLang="en-US" b="1" lang="en-US" smtClean="0">
                <a:latin typeface="Comic Sans MS" pitchFamily="66" charset="0"/>
              </a:rPr>
              <a:t>(</a:t>
            </a:r>
            <a:r>
              <a:rPr altLang="en-US" b="1" lang="en-US" smtClean="0">
                <a:latin typeface="Comic Sans MS" pitchFamily="66" charset="0"/>
              </a:rPr>
              <a:t>CHM2041)</a:t>
            </a:r>
            <a:endParaRPr altLang="en-US" b="1" dirty="0" lang="en-US" smtClean="0">
              <a:latin typeface="Comic Sans MS" pitchFamily="66" charset="0"/>
            </a:endParaRPr>
          </a:p>
        </p:txBody>
      </p:sp>
      <p:pic>
        <p:nvPicPr>
          <p:cNvPr id="2097152" name="image1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553200" y="76200"/>
            <a:ext cx="2590801" cy="2442713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592" name="Rectangle 7"/>
          <p:cNvSpPr/>
          <p:nvPr/>
        </p:nvSpPr>
        <p:spPr>
          <a:xfrm>
            <a:off x="381000" y="762002"/>
            <a:ext cx="6019800" cy="1754326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2800" lang="en-US" smtClean="0">
                <a:solidFill>
                  <a:srgbClr val="D32BE5"/>
                </a:solidFill>
              </a:rPr>
              <a:t>(Introduction </a:t>
            </a:r>
            <a:r>
              <a:rPr b="1" dirty="0" sz="2800" lang="en-US">
                <a:solidFill>
                  <a:srgbClr val="D32BE5"/>
                </a:solidFill>
              </a:rPr>
              <a:t>to Environmental Studies) B. Tech  3</a:t>
            </a:r>
            <a:r>
              <a:rPr baseline="30000" b="1" dirty="0" sz="2800" lang="en-US">
                <a:solidFill>
                  <a:srgbClr val="D32BE5"/>
                </a:solidFill>
              </a:rPr>
              <a:t>rd</a:t>
            </a:r>
            <a:r>
              <a:rPr b="1" dirty="0" sz="2800" lang="en-US">
                <a:solidFill>
                  <a:srgbClr val="D32BE5"/>
                </a:solidFill>
              </a:rPr>
              <a:t> Semester</a:t>
            </a:r>
            <a:endParaRPr dirty="0" sz="2800" lang="en-US"/>
          </a:p>
          <a:p>
            <a:pPr algn="ctr"/>
            <a:r>
              <a:rPr dirty="0" sz="2800" lang="en-US">
                <a:solidFill>
                  <a:srgbClr val="FF0000"/>
                </a:solidFill>
              </a:rPr>
              <a:t/>
            </a:r>
            <a:br>
              <a:rPr dirty="0" sz="2800" lang="en-US">
                <a:solidFill>
                  <a:srgbClr val="FF0000"/>
                </a:solidFill>
              </a:rPr>
            </a:br>
            <a:endParaRPr dirty="0" sz="2400" lang="en-US"/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9600" y="914400"/>
            <a:ext cx="7638316" cy="5715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1"/>
          <p:cNvSpPr txBox="1"/>
          <p:nvPr/>
        </p:nvSpPr>
        <p:spPr>
          <a:xfrm>
            <a:off x="152400" y="518140"/>
            <a:ext cx="8874760" cy="5093702"/>
          </a:xfrm>
          <a:prstGeom prst="rect"/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b="1" dirty="0" sz="4000" lang="en-IN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Erosion </a:t>
            </a:r>
            <a:endParaRPr dirty="0" sz="2000" lang="en-IN">
              <a:latin typeface="+mj-lt"/>
            </a:endParaRPr>
          </a:p>
          <a:p>
            <a:pPr algn="just" fontAlgn="auto" indent="-45720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b="1"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Soil erosion is removal of fertile or top soil from its resting place by various physical agencies like wind and water. </a:t>
            </a:r>
          </a:p>
          <a:p>
            <a:pPr algn="just" fontAlgn="auto" indent="-45720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b="1"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can be defined as “the detachment and transport of the fertile layer of soil by water or air.” </a:t>
            </a:r>
          </a:p>
          <a:p>
            <a:pPr algn="just" fontAlgn="auto" indent="-45720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b="1"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is also known as the</a:t>
            </a:r>
            <a:r>
              <a:rPr dirty="0" sz="2600"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2600"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creeping death of land. 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dirty="0" sz="2400" lang="en-US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b="1" dirty="0" sz="2400" lang="en-US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 lang="en-IN">
              <a:latin typeface="+mn-lt"/>
            </a:endParaRPr>
          </a:p>
        </p:txBody>
      </p:sp>
      <p:pic>
        <p:nvPicPr>
          <p:cNvPr id="2097163" name="Picture 2" descr="http://www.worldagroforestry.org/eastafrica/sites/worldagroforestry.org.eastafrica/files/images/Rainwater%20causing%20Soil%20Erosion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268720" y="4419599"/>
            <a:ext cx="2646680" cy="2209446"/>
          </a:xfrm>
          <a:prstGeom prst="rect"/>
          <a:noFill/>
          <a:ln>
            <a:noFill/>
          </a:ln>
        </p:spPr>
      </p:pic>
      <p:pic>
        <p:nvPicPr>
          <p:cNvPr id="209716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16840" y="4419600"/>
            <a:ext cx="6116320" cy="2209445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Rectangle 1"/>
          <p:cNvSpPr>
            <a:spLocks noChangeArrowheads="1"/>
          </p:cNvSpPr>
          <p:nvPr/>
        </p:nvSpPr>
        <p:spPr bwMode="auto">
          <a:xfrm>
            <a:off x="304800" y="726681"/>
            <a:ext cx="5029200" cy="4401205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altLang="en-US" b="1" dirty="0" sz="40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Causes of Soil Erosion</a:t>
            </a:r>
            <a:endParaRPr altLang="en-US" dirty="0" sz="4000" lang="en-IN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altLang="en-US" dirty="0" sz="2400" lang="en-IN">
              <a:solidFill>
                <a:srgbClr val="002060"/>
              </a:solidFill>
              <a:latin typeface="Constantia" panose="02030602050306030303" pitchFamily="18" charset="0"/>
              <a:cs typeface="Arial" panose="020B0604020202020204" pitchFamily="34" charset="0"/>
            </a:endParaRPr>
          </a:p>
          <a:p>
            <a:pPr algn="just"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deforestation </a:t>
            </a:r>
          </a:p>
          <a:p>
            <a:pPr algn="just"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Floods</a:t>
            </a:r>
          </a:p>
          <a:p>
            <a:pPr algn="just"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Overgrazing</a:t>
            </a:r>
          </a:p>
          <a:p>
            <a:pPr algn="just"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Large Violent Winds</a:t>
            </a:r>
          </a:p>
          <a:p>
            <a:pPr algn="just"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Improper  agricultural techniques</a:t>
            </a:r>
          </a:p>
        </p:txBody>
      </p:sp>
      <p:pic>
        <p:nvPicPr>
          <p:cNvPr id="2097165" name="Picture 2" descr="Dealing with Deforestation | Planète Énergies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547341" y="726681"/>
            <a:ext cx="2932209" cy="1944182"/>
          </a:xfrm>
          <a:prstGeom prst="rect"/>
          <a:noFill/>
        </p:spPr>
      </p:pic>
      <p:pic>
        <p:nvPicPr>
          <p:cNvPr id="2097166" name="Picture 4" descr="Overgrazing is a matter of timing | Canadian Cattlemen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5574765" y="4558612"/>
            <a:ext cx="2932209" cy="1994333"/>
          </a:xfrm>
          <a:prstGeom prst="rect"/>
          <a:noFill/>
        </p:spPr>
      </p:pic>
      <p:pic>
        <p:nvPicPr>
          <p:cNvPr id="2097167" name="Picture 8" descr="Explainer: what is a flood? - Social Media Blog - Bureau of ...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5547341" y="2743200"/>
            <a:ext cx="2987059" cy="1743075"/>
          </a:xfrm>
          <a:prstGeom prst="rect"/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 Box 4"/>
          <p:cNvSpPr txBox="1">
            <a:spLocks noChangeArrowheads="1"/>
          </p:cNvSpPr>
          <p:nvPr/>
        </p:nvSpPr>
        <p:spPr bwMode="auto">
          <a:xfrm>
            <a:off x="415013" y="851217"/>
            <a:ext cx="3668713" cy="52387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dirty="0" sz="28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of Soil Erosion</a:t>
            </a:r>
            <a:r>
              <a:rPr altLang="en-US" dirty="0" sz="28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48614" name="Text Box 5"/>
          <p:cNvSpPr txBox="1">
            <a:spLocks noChangeArrowheads="1"/>
          </p:cNvSpPr>
          <p:nvPr/>
        </p:nvSpPr>
        <p:spPr bwMode="auto">
          <a:xfrm>
            <a:off x="288925" y="1560513"/>
            <a:ext cx="8626475" cy="4154984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Decrease in productivity of land 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Desertification of  land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the agricultural land at the banks of rivers 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endParaRPr altLang="en-US" b="1" dirty="0" sz="24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Deposition of soil in river beds and canals causing diversion </a:t>
            </a:r>
            <a:r>
              <a:rPr altLang="en-US" b="1" dirty="0" sz="24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their </a:t>
            </a: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natural flow and hence leading to disasters </a:t>
            </a:r>
          </a:p>
        </p:txBody>
      </p:sp>
      <p:pic>
        <p:nvPicPr>
          <p:cNvPr id="2097168" name="Picture 5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 rot="834956">
            <a:off x="5287849" y="1232617"/>
            <a:ext cx="3247577" cy="200599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 Box 5"/>
          <p:cNvSpPr txBox="1">
            <a:spLocks noChangeArrowheads="1"/>
          </p:cNvSpPr>
          <p:nvPr/>
        </p:nvSpPr>
        <p:spPr bwMode="auto">
          <a:xfrm>
            <a:off x="-92075" y="1789113"/>
            <a:ext cx="549275" cy="366712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18" name="Text Box 6"/>
          <p:cNvSpPr txBox="1">
            <a:spLocks noChangeArrowheads="1"/>
          </p:cNvSpPr>
          <p:nvPr/>
        </p:nvSpPr>
        <p:spPr bwMode="auto">
          <a:xfrm>
            <a:off x="346558" y="1904417"/>
            <a:ext cx="4682642" cy="4555093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dirty="0" sz="28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For Mild Slopes: </a:t>
            </a:r>
          </a:p>
          <a:p>
            <a:pPr algn="just" eaLnBrk="1" hangingPunct="1" indent="-285750" marL="28575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Reduced tillage  (A cultivation operation whereby soil is disturbed as little as possible to produce a crop)</a:t>
            </a:r>
          </a:p>
          <a:p>
            <a:pPr eaLnBrk="1" hangingPunct="1" indent="-285750" marL="28575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Stubble mulching </a:t>
            </a:r>
          </a:p>
          <a:p>
            <a:pPr eaLnBrk="1" hangingPunct="1"/>
            <a:r>
              <a:rPr altLang="en-US" b="1" dirty="0" sz="28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For Gentle Slopes: </a:t>
            </a:r>
            <a:endParaRPr altLang="en-US" dirty="0" sz="2800" lang="en-US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Contour bunding 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Vegetative bunds 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Contour cultivation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Strip croppin</a:t>
            </a:r>
            <a:r>
              <a:rPr altLang="en-US" b="1"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</a:p>
          <a:p>
            <a:pPr eaLnBrk="1" hangingPunct="1">
              <a:buFontTx/>
              <a:buChar char="•"/>
            </a:pPr>
            <a:endParaRPr altLang="en-US" dirty="0" lang="en-US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9" name="Rectangle 1"/>
          <p:cNvSpPr/>
          <p:nvPr/>
        </p:nvSpPr>
        <p:spPr>
          <a:xfrm>
            <a:off x="2743200" y="457200"/>
            <a:ext cx="4076757" cy="707886"/>
          </a:xfrm>
          <a:prstGeom prst="rect"/>
        </p:spPr>
        <p:txBody>
          <a:bodyPr wrap="none">
            <a:spAutoFit/>
          </a:bodyPr>
          <a:p>
            <a:r>
              <a:rPr b="1" dirty="0" sz="4000" lang="en-IN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Conservation</a:t>
            </a:r>
            <a:endParaRPr dirty="0" sz="4000" lang="en-IN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Rectangle 2"/>
          <p:cNvSpPr/>
          <p:nvPr/>
        </p:nvSpPr>
        <p:spPr>
          <a:xfrm>
            <a:off x="304800" y="1049782"/>
            <a:ext cx="8717782" cy="830997"/>
          </a:xfrm>
          <a:prstGeom prst="rect"/>
        </p:spPr>
        <p:txBody>
          <a:bodyPr wrap="square">
            <a:spAutoFit/>
          </a:bodyPr>
          <a:p>
            <a:r>
              <a:rPr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is extremely difficult for humans to control the natural factors of soil erosion.</a:t>
            </a:r>
            <a:endParaRPr b="1" dirty="0" sz="24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265673" y="1483355"/>
            <a:ext cx="2516529" cy="2340372"/>
          </a:xfrm>
          <a:prstGeom prst="rect"/>
        </p:spPr>
      </p:pic>
      <p:pic>
        <p:nvPicPr>
          <p:cNvPr id="2097170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20775148">
            <a:off x="4604541" y="4119112"/>
            <a:ext cx="2261721" cy="2470391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Rectangle 1"/>
          <p:cNvSpPr/>
          <p:nvPr/>
        </p:nvSpPr>
        <p:spPr>
          <a:xfrm>
            <a:off x="152400" y="990600"/>
            <a:ext cx="4979816" cy="3539430"/>
          </a:xfrm>
          <a:prstGeom prst="rect"/>
        </p:spPr>
        <p:txBody>
          <a:bodyPr wrap="square">
            <a:spAutoFit/>
          </a:bodyPr>
          <a:p>
            <a:pPr eaLnBrk="1" hangingPunct="1"/>
            <a:r>
              <a:rPr altLang="en-US" b="1" dirty="0" sz="2800"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For Steeper Slopes: 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Terracing</a:t>
            </a:r>
          </a:p>
          <a:p>
            <a:pPr eaLnBrk="1" hangingPunct="1"/>
            <a:r>
              <a:rPr altLang="en-US" b="1" dirty="0" sz="2800"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 Other methods 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Afforestation on barren land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 of overgrazing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small check dams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Promotion of equitable use of water resources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Prevention of excavation of rocks </a:t>
            </a:r>
          </a:p>
        </p:txBody>
      </p:sp>
      <p:pic>
        <p:nvPicPr>
          <p:cNvPr id="209717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0905332">
            <a:off x="5208678" y="1065860"/>
            <a:ext cx="3320457" cy="2884524"/>
          </a:xfrm>
          <a:prstGeom prst="rect"/>
        </p:spPr>
      </p:pic>
      <p:pic>
        <p:nvPicPr>
          <p:cNvPr id="209717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28600" y="4953000"/>
            <a:ext cx="3922005" cy="1531345"/>
          </a:xfrm>
          <a:prstGeom prst="rect"/>
        </p:spPr>
      </p:pic>
      <p:sp>
        <p:nvSpPr>
          <p:cNvPr id="1048624" name="Rectangle 4"/>
          <p:cNvSpPr/>
          <p:nvPr/>
        </p:nvSpPr>
        <p:spPr>
          <a:xfrm>
            <a:off x="1143000" y="5498068"/>
            <a:ext cx="1598451" cy="369332"/>
          </a:xfrm>
          <a:prstGeom prst="rect"/>
        </p:spPr>
        <p:txBody>
          <a:bodyPr wrap="none">
            <a:spAutoFit/>
          </a:bodyPr>
          <a:p>
            <a:r>
              <a:rPr b="1" dirty="0" lang="en-IN">
                <a:solidFill>
                  <a:srgbClr val="FFFF00"/>
                </a:solidFill>
                <a:latin typeface="Constantia,Bold"/>
              </a:rPr>
              <a:t>A forestation</a:t>
            </a:r>
            <a:endParaRPr dirty="0" lang="en-IN"/>
          </a:p>
        </p:txBody>
      </p:sp>
      <p:pic>
        <p:nvPicPr>
          <p:cNvPr id="2097173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160765" y="4836507"/>
            <a:ext cx="2133600" cy="1764330"/>
          </a:xfrm>
          <a:prstGeom prst="rect"/>
        </p:spPr>
      </p:pic>
      <p:sp>
        <p:nvSpPr>
          <p:cNvPr id="1048625" name="Rectangle 6"/>
          <p:cNvSpPr/>
          <p:nvPr/>
        </p:nvSpPr>
        <p:spPr>
          <a:xfrm>
            <a:off x="4205073" y="4927627"/>
            <a:ext cx="2044983" cy="369332"/>
          </a:xfrm>
          <a:prstGeom prst="rect"/>
        </p:spPr>
        <p:txBody>
          <a:bodyPr wrap="none">
            <a:spAutoFit/>
          </a:bodyPr>
          <a:p>
            <a:r>
              <a:rPr b="1" dirty="0" lang="en-IN">
                <a:solidFill>
                  <a:srgbClr val="FFFF00"/>
                </a:solidFill>
                <a:latin typeface="Constantia,Bold"/>
              </a:rPr>
              <a:t>Stop over grazing</a:t>
            </a:r>
            <a:endParaRPr dirty="0" lang="en-IN"/>
          </a:p>
        </p:txBody>
      </p:sp>
      <p:pic>
        <p:nvPicPr>
          <p:cNvPr id="2097174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477000" y="4254244"/>
            <a:ext cx="2590799" cy="2346593"/>
          </a:xfrm>
          <a:prstGeom prst="rect"/>
        </p:spPr>
      </p:pic>
      <p:sp>
        <p:nvSpPr>
          <p:cNvPr id="1048626" name="Rectangle 8"/>
          <p:cNvSpPr/>
          <p:nvPr/>
        </p:nvSpPr>
        <p:spPr>
          <a:xfrm>
            <a:off x="7002925" y="4492575"/>
            <a:ext cx="1538947" cy="369332"/>
          </a:xfrm>
          <a:prstGeom prst="rect"/>
        </p:spPr>
        <p:txBody>
          <a:bodyPr wrap="none">
            <a:spAutoFit/>
          </a:bodyPr>
          <a:p>
            <a:r>
              <a:rPr b="1" dirty="0" lang="en-IN">
                <a:solidFill>
                  <a:srgbClr val="FFFF00"/>
                </a:solidFill>
                <a:latin typeface="Constantia,Bold"/>
              </a:rPr>
              <a:t>Check Dams</a:t>
            </a:r>
            <a:endParaRPr dirty="0" lang="en-IN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Rectangle 1"/>
          <p:cNvSpPr>
            <a:spLocks noChangeArrowheads="1"/>
          </p:cNvSpPr>
          <p:nvPr/>
        </p:nvSpPr>
        <p:spPr bwMode="auto">
          <a:xfrm>
            <a:off x="381000" y="1747838"/>
            <a:ext cx="2209800" cy="347821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p>
            <a:pPr algn="just"/>
            <a:endParaRPr b="1" dirty="0" sz="2000" lang="en-US">
              <a:latin typeface="+mj-lt"/>
              <a:cs typeface="Arial" pitchFamily="34" charset="0"/>
            </a:endParaRPr>
          </a:p>
          <a:p>
            <a:pPr algn="just"/>
            <a:endParaRPr b="1" dirty="0" sz="2000" lang="en-IN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algn="just"/>
            <a:endParaRPr b="1" dirty="0" sz="2000" lang="en-IN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algn="just"/>
            <a:endParaRPr b="1" dirty="0" sz="2000" lang="en-IN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algn="just"/>
            <a:endParaRPr b="1" dirty="0" sz="2000" lang="en-IN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algn="just"/>
            <a:r>
              <a:rPr b="1" dirty="0" sz="2000" lang="en-IN">
                <a:solidFill>
                  <a:srgbClr val="002060"/>
                </a:solidFill>
                <a:latin typeface="+mj-lt"/>
                <a:cs typeface="Arial" pitchFamily="34" charset="0"/>
              </a:rPr>
              <a:t>Strip cropping</a:t>
            </a:r>
          </a:p>
          <a:p>
            <a:pPr algn="just"/>
            <a:endParaRPr b="1" dirty="0" sz="2000" lang="en-IN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algn="just"/>
            <a:endParaRPr b="1" dirty="0" sz="2000" lang="en-US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b="1" dirty="0" sz="2000" lang="en-IN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b="1" dirty="0" sz="2000" lang="en-IN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b="1" dirty="0" sz="2000" lang="en-IN">
              <a:solidFill>
                <a:srgbClr val="00206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97175" name="Picture 2" descr="http://www.gsgk.org.in/images/cons/Cons14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346568" y="797442"/>
            <a:ext cx="3352800" cy="2177676"/>
          </a:xfrm>
          <a:prstGeom prst="rect"/>
          <a:noFill/>
          <a:ln>
            <a:noFill/>
          </a:ln>
        </p:spPr>
      </p:pic>
      <p:sp>
        <p:nvSpPr>
          <p:cNvPr id="1048628" name="Rectangle 3"/>
          <p:cNvSpPr>
            <a:spLocks noChangeArrowheads="1"/>
          </p:cNvSpPr>
          <p:nvPr/>
        </p:nvSpPr>
        <p:spPr bwMode="auto">
          <a:xfrm>
            <a:off x="5867400" y="2514600"/>
            <a:ext cx="2116138" cy="92392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endParaRPr altLang="en-US" b="1" lang="en-IN">
              <a:solidFill>
                <a:srgbClr val="002060"/>
              </a:solidFill>
              <a:latin typeface="Constantia" panose="02030602050306030303" pitchFamily="18" charset="0"/>
              <a:cs typeface="Arial" panose="020B0604020202020204" pitchFamily="34" charset="0"/>
            </a:endParaRPr>
          </a:p>
          <a:p>
            <a:pPr algn="just" eaLnBrk="1" hangingPunct="1"/>
            <a:endParaRPr altLang="en-US" b="1" lang="en-IN">
              <a:solidFill>
                <a:srgbClr val="002060"/>
              </a:solidFill>
              <a:latin typeface="Constantia" panose="02030602050306030303" pitchFamily="18" charset="0"/>
              <a:cs typeface="Arial" panose="020B0604020202020204" pitchFamily="34" charset="0"/>
            </a:endParaRPr>
          </a:p>
          <a:p>
            <a:pPr algn="just" eaLnBrk="1" hangingPunct="1"/>
            <a:r>
              <a:rPr altLang="en-US" b="1" lang="en-IN">
                <a:solidFill>
                  <a:srgbClr val="002060"/>
                </a:solidFill>
                <a:latin typeface="Constantia" panose="02030602050306030303" pitchFamily="18" charset="0"/>
                <a:cs typeface="Arial" panose="020B0604020202020204" pitchFamily="34" charset="0"/>
              </a:rPr>
              <a:t>Contour bunding </a:t>
            </a:r>
          </a:p>
        </p:txBody>
      </p:sp>
      <p:pic>
        <p:nvPicPr>
          <p:cNvPr id="2097176" name="Picture 4" descr="http://www.takdangaralin.com/wp-content/uploads/2009/08/ContourFarming.jpg?9d7bd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707231" y="649805"/>
            <a:ext cx="3767138" cy="2402958"/>
          </a:xfrm>
          <a:prstGeom prst="rect"/>
          <a:noFill/>
          <a:ln>
            <a:noFill/>
          </a:ln>
        </p:spPr>
      </p:pic>
      <p:pic>
        <p:nvPicPr>
          <p:cNvPr id="2097177" name="Picture 6" descr="http://t1.gstatic.com/images?q=tbn:ANd9GcT8lI83W3oXP43QEHxxucqA3LYtn1hEC6HB7MrJzuM7nyv5et6qq3EdQD7n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5264150" y="3429000"/>
            <a:ext cx="3803650" cy="3084513"/>
          </a:xfrm>
          <a:prstGeom prst="rect"/>
          <a:noFill/>
          <a:ln>
            <a:noFill/>
          </a:ln>
        </p:spPr>
      </p:pic>
      <p:sp>
        <p:nvSpPr>
          <p:cNvPr id="1048629" name="Rectangle 7"/>
          <p:cNvSpPr>
            <a:spLocks noChangeArrowheads="1"/>
          </p:cNvSpPr>
          <p:nvPr/>
        </p:nvSpPr>
        <p:spPr bwMode="auto">
          <a:xfrm>
            <a:off x="7010400" y="6488113"/>
            <a:ext cx="1214438" cy="369887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altLang="en-US" b="1" lang="en-IN">
                <a:solidFill>
                  <a:srgbClr val="002060"/>
                </a:solidFill>
                <a:latin typeface="Constantia" panose="02030602050306030303" pitchFamily="18" charset="0"/>
                <a:cs typeface="Arial" panose="020B0604020202020204" pitchFamily="34" charset="0"/>
              </a:rPr>
              <a:t>Terracing</a:t>
            </a:r>
          </a:p>
        </p:txBody>
      </p:sp>
      <p:sp>
        <p:nvSpPr>
          <p:cNvPr id="1048630" name="Rectangle 8"/>
          <p:cNvSpPr>
            <a:spLocks noChangeArrowheads="1"/>
          </p:cNvSpPr>
          <p:nvPr/>
        </p:nvSpPr>
        <p:spPr bwMode="auto">
          <a:xfrm>
            <a:off x="3438750" y="-60940"/>
            <a:ext cx="2908168" cy="52322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b="1" dirty="0" sz="2800" lang="en-IN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Conservation</a:t>
            </a:r>
            <a:endParaRPr dirty="0" sz="2800" lang="en-IN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8" name="Picture 8" descr="http://www.elrst.com/wp-content/uploads/2009/04/tree-sappling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304800" y="3733800"/>
            <a:ext cx="2333625" cy="2333625"/>
          </a:xfrm>
          <a:prstGeom prst="rect"/>
          <a:noFill/>
          <a:ln>
            <a:noFill/>
          </a:ln>
        </p:spPr>
      </p:pic>
      <p:sp>
        <p:nvSpPr>
          <p:cNvPr id="1048631" name="TextBox 10"/>
          <p:cNvSpPr txBox="1">
            <a:spLocks noChangeArrowheads="1"/>
          </p:cNvSpPr>
          <p:nvPr/>
        </p:nvSpPr>
        <p:spPr bwMode="auto">
          <a:xfrm>
            <a:off x="304800" y="6172200"/>
            <a:ext cx="1681163" cy="369888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lang="en-IN">
                <a:solidFill>
                  <a:srgbClr val="002060"/>
                </a:solidFill>
                <a:latin typeface="Constantia" panose="02030602050306030303" pitchFamily="18" charset="0"/>
              </a:rPr>
              <a:t>Afforestation </a:t>
            </a:r>
          </a:p>
        </p:txBody>
      </p:sp>
      <p:sp>
        <p:nvSpPr>
          <p:cNvPr id="1048632" name="Rectangle 11"/>
          <p:cNvSpPr>
            <a:spLocks noChangeArrowheads="1"/>
          </p:cNvSpPr>
          <p:nvPr/>
        </p:nvSpPr>
        <p:spPr bwMode="auto">
          <a:xfrm>
            <a:off x="3200400" y="4916488"/>
            <a:ext cx="2101850" cy="646112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lang="en-US">
                <a:solidFill>
                  <a:srgbClr val="002060"/>
                </a:solidFill>
                <a:latin typeface="Constantia" panose="02030602050306030303" pitchFamily="18" charset="0"/>
                <a:cs typeface="Arial" panose="020B0604020202020204" pitchFamily="34" charset="0"/>
              </a:rPr>
              <a:t>Construction of </a:t>
            </a:r>
          </a:p>
          <a:p>
            <a:pPr eaLnBrk="1" hangingPunct="1"/>
            <a:r>
              <a:rPr altLang="en-US" b="1" lang="en-US">
                <a:solidFill>
                  <a:srgbClr val="002060"/>
                </a:solidFill>
                <a:latin typeface="Constantia" panose="02030602050306030303" pitchFamily="18" charset="0"/>
                <a:cs typeface="Arial" panose="020B0604020202020204" pitchFamily="34" charset="0"/>
              </a:rPr>
              <a:t>small check dams</a:t>
            </a:r>
          </a:p>
        </p:txBody>
      </p:sp>
      <p:pic>
        <p:nvPicPr>
          <p:cNvPr id="2097179" name="Picture 10" descr="http://t0.gstatic.com/images?q=tbn:ANd9GcSGVtVXMDGUdotcFhtEqVMZfLzn0DYeO_O2_4-0C3LVmnEx4a4q3Uw9MNMcxQ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2790825" y="3105150"/>
            <a:ext cx="2466975" cy="18478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1"/>
          <p:cNvSpPr/>
          <p:nvPr/>
        </p:nvSpPr>
        <p:spPr>
          <a:xfrm>
            <a:off x="2803298" y="457200"/>
            <a:ext cx="3461204" cy="707886"/>
          </a:xfrm>
          <a:prstGeom prst="rect"/>
        </p:spPr>
        <p:txBody>
          <a:bodyPr wrap="none">
            <a:spAutoFit/>
          </a:bodyPr>
          <a:p>
            <a:r>
              <a:rPr b="1" dirty="0" sz="4000" lang="en-IN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LANDSLIDES</a:t>
            </a:r>
          </a:p>
        </p:txBody>
      </p:sp>
      <p:sp>
        <p:nvSpPr>
          <p:cNvPr id="1048634" name="Rectangle 2"/>
          <p:cNvSpPr/>
          <p:nvPr/>
        </p:nvSpPr>
        <p:spPr>
          <a:xfrm>
            <a:off x="76200" y="1165086"/>
            <a:ext cx="6324600" cy="5632311"/>
          </a:xfrm>
          <a:prstGeom prst="rect"/>
        </p:spPr>
        <p:txBody>
          <a:bodyPr wrap="square">
            <a:spAutoFit/>
          </a:bodyPr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landslide, also known as a landslip, is a geological phenomenon that includes a wide range of ground movements, such as rock falls, deep failure of slopes and shallow debris flows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landslide is a downward or outward movement of soil, rock or vegetation, under the influence of gravity. 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Three distinct physical events occur during a landslide: the initial slope failure, the subsequent transport, and the final deposition of the slide material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Various developmental activities like large dams </a:t>
            </a:r>
            <a:r>
              <a:rPr b="1"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reservoirs, construction of roads etc require large scale deforestation.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Landslides can occur in offshore, coastal and onshore environments.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speed of the movement may range from very slow to rapid.</a:t>
            </a:r>
            <a:endParaRPr b="1"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80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631670" y="4495800"/>
            <a:ext cx="2425970" cy="2048219"/>
          </a:xfrm>
          <a:prstGeom prst="rect"/>
        </p:spPr>
      </p:pic>
      <p:pic>
        <p:nvPicPr>
          <p:cNvPr id="2097181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484584" y="2865420"/>
            <a:ext cx="2507016" cy="1630380"/>
          </a:xfrm>
          <a:prstGeom prst="rect"/>
        </p:spPr>
      </p:pic>
      <p:pic>
        <p:nvPicPr>
          <p:cNvPr id="2097182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479754" y="1008405"/>
            <a:ext cx="2511846" cy="1669055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Rectangle 1"/>
          <p:cNvSpPr/>
          <p:nvPr/>
        </p:nvSpPr>
        <p:spPr>
          <a:xfrm>
            <a:off x="1905000" y="304800"/>
            <a:ext cx="6433364" cy="707886"/>
          </a:xfrm>
          <a:prstGeom prst="rect"/>
        </p:spPr>
        <p:txBody>
          <a:bodyPr wrap="none">
            <a:spAutoFit/>
          </a:bodyPr>
          <a:p>
            <a:r>
              <a:rPr b="1" dirty="0" sz="4000" lang="en-IN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CAUSES OF LANDSLIDES</a:t>
            </a:r>
          </a:p>
        </p:txBody>
      </p:sp>
      <p:sp>
        <p:nvSpPr>
          <p:cNvPr id="1048636" name="Rectangle 2"/>
          <p:cNvSpPr/>
          <p:nvPr/>
        </p:nvSpPr>
        <p:spPr>
          <a:xfrm>
            <a:off x="549682" y="1295400"/>
            <a:ext cx="4572000" cy="2954655"/>
          </a:xfrm>
          <a:prstGeom prst="rect"/>
        </p:spPr>
        <p:txBody>
          <a:bodyPr>
            <a:spAutoFit/>
          </a:bodyPr>
          <a:p>
            <a:r>
              <a:rPr dirty="0" lang="en-IN">
                <a:solidFill>
                  <a:srgbClr val="FFFFFF"/>
                </a:solidFill>
                <a:latin typeface="Century Gothic" panose="020B0502020202020204" pitchFamily="34" charset="0"/>
              </a:rPr>
              <a:t>Heavy rains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Earthquakes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Volcano eruptions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Floods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Ground water changes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Rapid snow melt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Quarrying</a:t>
            </a:r>
          </a:p>
        </p:txBody>
      </p:sp>
      <p:pic>
        <p:nvPicPr>
          <p:cNvPr id="2097183" name="Picture 2" descr="Scientists Have Identified Almost 2 Million 'Hidden' Earthquakes ...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231993" y="1410652"/>
            <a:ext cx="3362325" cy="2246948"/>
          </a:xfrm>
          <a:prstGeom prst="rect"/>
          <a:noFill/>
        </p:spPr>
      </p:pic>
      <p:pic>
        <p:nvPicPr>
          <p:cNvPr id="2097184" name="Picture 4" descr="A Deadly Volcano Triggered A Tsunami Wave Taller Than The Statue ...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 rot="19989197">
            <a:off x="5359969" y="3996194"/>
            <a:ext cx="3106371" cy="2607945"/>
          </a:xfrm>
          <a:prstGeom prst="rect"/>
          <a:noFill/>
        </p:spPr>
      </p:pic>
      <p:pic>
        <p:nvPicPr>
          <p:cNvPr id="2097185" name="Picture 6" descr="Into the very dark depths of quarryi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1752600" y="4414520"/>
            <a:ext cx="3206230" cy="2133600"/>
          </a:xfrm>
          <a:prstGeom prst="rect"/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Rectangle 1"/>
          <p:cNvSpPr/>
          <p:nvPr/>
        </p:nvSpPr>
        <p:spPr>
          <a:xfrm>
            <a:off x="152400" y="685800"/>
            <a:ext cx="10515600" cy="584775"/>
          </a:xfrm>
          <a:prstGeom prst="rect"/>
        </p:spPr>
        <p:txBody>
          <a:bodyPr wrap="square">
            <a:spAutoFit/>
          </a:bodyPr>
          <a:p>
            <a:r>
              <a:rPr b="1" dirty="0" sz="32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AND LOSSES DUE TO </a:t>
            </a:r>
            <a:r>
              <a:rPr b="1" dirty="0" sz="3200" lang="en-IN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LANDSLIDES</a:t>
            </a:r>
          </a:p>
        </p:txBody>
      </p:sp>
      <p:sp>
        <p:nvSpPr>
          <p:cNvPr id="1048638" name="Rectangle 2"/>
          <p:cNvSpPr/>
          <p:nvPr/>
        </p:nvSpPr>
        <p:spPr>
          <a:xfrm>
            <a:off x="266700" y="1164134"/>
            <a:ext cx="8610600" cy="5693866"/>
          </a:xfrm>
          <a:prstGeom prst="rect"/>
        </p:spPr>
        <p:txBody>
          <a:bodyPr wrap="square">
            <a:spAutoFit/>
          </a:bodyPr>
          <a:p>
            <a:pPr algn="just"/>
            <a:r>
              <a:rPr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b="1"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Effects: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8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Damage</a:t>
            </a: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-Debris may block roads, supply lines (telecommunication, electricity, water, etc.) and </a:t>
            </a:r>
            <a:r>
              <a:rPr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waterways.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8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Causalities</a:t>
            </a: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deaths and injuries to people and </a:t>
            </a:r>
            <a:r>
              <a:rPr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animals.</a:t>
            </a:r>
          </a:p>
          <a:p>
            <a:pPr algn="just"/>
            <a:r>
              <a:rPr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b="1"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Effects: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8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 of landslides in dam safety- </a:t>
            </a: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 of the slopes bordering the reservoir, Flooding caused by movements of large masses of soil into the reservoir.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b="1" dirty="0" sz="28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Landslides and flooding- </a:t>
            </a: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Debris flow can cause flooding by blocking valleys and stream channels, forcing large amounts of water to backup causing backup/ flash flood.</a:t>
            </a:r>
            <a:endParaRPr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Rectangle 1"/>
          <p:cNvSpPr>
            <a:spLocks noChangeArrowheads="1"/>
          </p:cNvSpPr>
          <p:nvPr/>
        </p:nvSpPr>
        <p:spPr bwMode="auto">
          <a:xfrm>
            <a:off x="-200024" y="398889"/>
            <a:ext cx="9144000" cy="2085340"/>
          </a:xfrm>
          <a:prstGeom prst="rect"/>
          <a:noFill/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altLang="en-US" b="1" dirty="0" sz="4000" lang="en-US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Land resources</a:t>
            </a:r>
          </a:p>
          <a:p>
            <a:pPr eaLnBrk="1" hangingPunct="1"/>
            <a:endParaRPr altLang="en-US" dirty="0" sz="1600" lang="en-US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altLang="en-US" dirty="0" sz="2000" lang="en-US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endParaRPr altLang="en-US" dirty="0" sz="2000" lang="en-US">
              <a:solidFill>
                <a:srgbClr val="002060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altLang="en-US" dirty="0" sz="2000" lang="en-US">
              <a:solidFill>
                <a:srgbClr val="002060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altLang="en-US" dirty="0" sz="1600" lang="en-US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097153" name="Picture 2" descr="http://upload.wikimedia.org/wikipedia/commons/d/d2/US550_Volcanic_Land_Forms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486400" y="2743200"/>
            <a:ext cx="3124200" cy="2343150"/>
          </a:xfrm>
          <a:prstGeom prst="rect"/>
          <a:noFill/>
          <a:ln>
            <a:noFill/>
          </a:ln>
        </p:spPr>
      </p:pic>
      <p:pic>
        <p:nvPicPr>
          <p:cNvPr id="2097154" name="Picture 4" descr="http://battlefield-site.co.uk/no_mans_land_01_beaumont_hamel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2971800" y="4667250"/>
            <a:ext cx="3143250" cy="2190750"/>
          </a:xfrm>
          <a:prstGeom prst="rect"/>
          <a:noFill/>
          <a:ln>
            <a:noFill/>
          </a:ln>
        </p:spPr>
      </p:pic>
      <p:pic>
        <p:nvPicPr>
          <p:cNvPr id="2097155" name="Picture 6" descr="http://www.landzone.in/uploads/advertisements/65_1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609600" y="3048000"/>
            <a:ext cx="2819400" cy="2114550"/>
          </a:xfrm>
          <a:prstGeom prst="rect"/>
          <a:noFill/>
          <a:ln>
            <a:noFill/>
          </a:ln>
        </p:spPr>
      </p:pic>
      <p:sp>
        <p:nvSpPr>
          <p:cNvPr id="1048597" name="Rectangle 1"/>
          <p:cNvSpPr/>
          <p:nvPr/>
        </p:nvSpPr>
        <p:spPr>
          <a:xfrm>
            <a:off x="200024" y="1188780"/>
            <a:ext cx="8791575" cy="1513840"/>
          </a:xfrm>
          <a:prstGeom prst="rect"/>
        </p:spPr>
        <p:txBody>
          <a:bodyPr wrap="square">
            <a:spAutoFit/>
          </a:bodyPr>
          <a:p>
            <a:pPr algn="just" indent="-285750" marL="285750">
              <a:buFont typeface="Wingdings" panose="05000000000000000000" pitchFamily="2" charset="2"/>
              <a:buChar char="v"/>
            </a:pPr>
            <a:r>
              <a:rPr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Land is most simply defined as “the Solid portion of </a:t>
            </a:r>
            <a:r>
              <a:rPr b="1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Earth’s surface”.</a:t>
            </a:r>
          </a:p>
          <a:p>
            <a:pPr algn="just" indent="-285750" marL="285750">
              <a:buFont typeface="Wingdings" panose="05000000000000000000" pitchFamily="2" charset="2"/>
              <a:buChar char="v"/>
            </a:pPr>
            <a:r>
              <a:rPr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is a significant natural resource which plays an important role in the development of human society.</a:t>
            </a:r>
            <a:endParaRPr dirty="0" sz="24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1"/>
          <p:cNvSpPr/>
          <p:nvPr/>
        </p:nvSpPr>
        <p:spPr>
          <a:xfrm>
            <a:off x="228600" y="838200"/>
            <a:ext cx="8686800" cy="3970318"/>
          </a:xfrm>
          <a:prstGeom prst="rect"/>
        </p:spPr>
        <p:txBody>
          <a:bodyPr wrap="square">
            <a:spAutoFit/>
          </a:bodyPr>
          <a:p>
            <a:r>
              <a:rPr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b="1"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losses: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dirty="0" sz="2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Loss of life, property, infrastructure and lifeline facilities, Resources, farmland and places of cultural </a:t>
            </a:r>
            <a:r>
              <a:rPr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r>
              <a:rPr dirty="0" sz="2800" i="1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b="1"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losses: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in productivity of agricultural or forest lands, Reduced property values, Loss of revenue, Increased cost, Adverse effect on water quality and Loss of</a:t>
            </a:r>
            <a:r>
              <a:rPr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productivity, </a:t>
            </a:r>
            <a:r>
              <a:rPr b="1" dirty="0" sz="2800" lang="en-IN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86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17515911">
            <a:off x="6178493" y="4501078"/>
            <a:ext cx="2066150" cy="2066150"/>
          </a:xfrm>
          <a:prstGeom prst="rect"/>
        </p:spPr>
      </p:pic>
      <p:pic>
        <p:nvPicPr>
          <p:cNvPr id="2097187" name="Picture 2" descr="Darjeeling: GSI designs app-based landslide warning for Darjeeling ...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 rot="19334740">
            <a:off x="2517259" y="4751792"/>
            <a:ext cx="2466975" cy="1847850"/>
          </a:xfrm>
          <a:prstGeom prst="rect"/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Rectangle 1"/>
          <p:cNvSpPr/>
          <p:nvPr/>
        </p:nvSpPr>
        <p:spPr>
          <a:xfrm>
            <a:off x="855860" y="457200"/>
            <a:ext cx="8252580" cy="707886"/>
          </a:xfrm>
          <a:prstGeom prst="rect"/>
        </p:spPr>
        <p:txBody>
          <a:bodyPr wrap="none">
            <a:spAutoFit/>
          </a:bodyPr>
          <a:p>
            <a:r>
              <a:rPr b="1" dirty="0" sz="40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Minimize Landslide Hazards</a:t>
            </a:r>
            <a:endParaRPr dirty="0" sz="4000" lang="en-IN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41" name="Rectangle 2"/>
          <p:cNvSpPr/>
          <p:nvPr/>
        </p:nvSpPr>
        <p:spPr>
          <a:xfrm>
            <a:off x="228600" y="1524000"/>
            <a:ext cx="8763000" cy="2246769"/>
          </a:xfrm>
          <a:prstGeom prst="rect"/>
        </p:spPr>
        <p:txBody>
          <a:bodyPr wrap="square">
            <a:spAutoFit/>
          </a:bodyPr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a </a:t>
            </a:r>
            <a:r>
              <a:rPr dirty="0" sz="2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safe location </a:t>
            </a: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build your home, away from steep slopes and places where landslides have occurred in the past.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 </a:t>
            </a:r>
            <a:r>
              <a:rPr dirty="0" sz="2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deforestation</a:t>
            </a:r>
            <a:r>
              <a:rPr dirty="0" sz="2800" lang="en-US">
                <a:solidFill>
                  <a:srgbClr val="7030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dirty="0" sz="2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vegetation removal</a:t>
            </a:r>
            <a:r>
              <a:rPr dirty="0" sz="28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dirty="0" sz="28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weakening the slope.</a:t>
            </a:r>
            <a:endParaRPr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8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90600" y="3962400"/>
            <a:ext cx="2789094" cy="2246769"/>
          </a:xfrm>
          <a:prstGeom prst="rect"/>
        </p:spPr>
      </p:pic>
      <p:pic>
        <p:nvPicPr>
          <p:cNvPr id="2097189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876799" y="3770768"/>
            <a:ext cx="3443603" cy="2782431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Rectangle 1"/>
          <p:cNvSpPr/>
          <p:nvPr/>
        </p:nvSpPr>
        <p:spPr>
          <a:xfrm>
            <a:off x="152400" y="762000"/>
            <a:ext cx="6096000" cy="6093976"/>
          </a:xfrm>
          <a:prstGeom prst="rect"/>
        </p:spPr>
        <p:txBody>
          <a:bodyPr wrap="square">
            <a:spAutoFit/>
          </a:bodyPr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dirty="0" sz="26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 ground cover on slopes and build </a:t>
            </a:r>
            <a:r>
              <a:rPr dirty="0" sz="26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retaining walls.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dirty="0" sz="26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mudflow areas, build channels or deflection walls to direct the flow around buildings.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dirty="0" sz="26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Awareness generation</a:t>
            </a:r>
            <a:r>
              <a:rPr b="1" dirty="0" sz="26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26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Educate the public about signs that a landslide is imminent so that personal safety measures may be taken.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dirty="0" sz="26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Mechanisms</a:t>
            </a:r>
            <a:r>
              <a:rPr b="1" dirty="0" sz="26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26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the establishment of </a:t>
            </a:r>
            <a:r>
              <a:rPr dirty="0" sz="26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landslide insurance</a:t>
            </a:r>
            <a:r>
              <a:rPr dirty="0" sz="26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indent="-457200" marL="457200">
              <a:buFont typeface="Wingdings" panose="05000000000000000000" pitchFamily="2" charset="2"/>
              <a:buChar char="v"/>
            </a:pPr>
            <a:r>
              <a:rPr dirty="0" sz="26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and Policy</a:t>
            </a:r>
            <a:r>
              <a:rPr b="1" dirty="0" sz="26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26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legislation to direct a governmental or private program to reduce landslide losses should be strengthened</a:t>
            </a:r>
            <a:endParaRPr dirty="0" sz="26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9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400800" y="762000"/>
            <a:ext cx="2743200" cy="5867400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ext Box 4"/>
          <p:cNvSpPr txBox="1">
            <a:spLocks noChangeArrowheads="1"/>
          </p:cNvSpPr>
          <p:nvPr/>
        </p:nvSpPr>
        <p:spPr bwMode="auto">
          <a:xfrm>
            <a:off x="2334455" y="466725"/>
            <a:ext cx="3406703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altLang="en-US" b="1" dirty="0" sz="40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Desertification</a:t>
            </a:r>
          </a:p>
        </p:txBody>
      </p:sp>
      <p:sp>
        <p:nvSpPr>
          <p:cNvPr id="1048644" name="Text Box 5"/>
          <p:cNvSpPr txBox="1">
            <a:spLocks noChangeArrowheads="1"/>
          </p:cNvSpPr>
          <p:nvPr/>
        </p:nvSpPr>
        <p:spPr bwMode="auto">
          <a:xfrm>
            <a:off x="152400" y="2430462"/>
            <a:ext cx="4083169" cy="52322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dirty="0" sz="2800"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Causes of Desertification </a:t>
            </a:r>
          </a:p>
        </p:txBody>
      </p:sp>
      <p:sp>
        <p:nvSpPr>
          <p:cNvPr id="1048645" name="Text Box 6"/>
          <p:cNvSpPr txBox="1">
            <a:spLocks noChangeArrowheads="1"/>
          </p:cNvSpPr>
          <p:nvPr/>
        </p:nvSpPr>
        <p:spPr bwMode="auto">
          <a:xfrm>
            <a:off x="274320" y="3166903"/>
            <a:ext cx="5029200" cy="2646878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dirty="0" sz="2800"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Factors</a:t>
            </a:r>
          </a:p>
          <a:p>
            <a:pPr eaLnBrk="1" hangingPunct="1">
              <a:buFontTx/>
              <a:buChar char="•"/>
            </a:pPr>
            <a:endParaRPr altLang="en-US" dirty="0" lang="en-US"/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Very low rainfall 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Excessive evaporation 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Vast difference in diurnal temperature extremes </a:t>
            </a:r>
          </a:p>
          <a:p>
            <a:pPr eaLnBrk="1" hangingPunct="1" indent="-342900" marL="342900">
              <a:buFont typeface="Wingdings" panose="05000000000000000000" pitchFamily="2" charset="2"/>
              <a:buChar char="v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 salinity of soils </a:t>
            </a:r>
          </a:p>
        </p:txBody>
      </p:sp>
      <p:sp>
        <p:nvSpPr>
          <p:cNvPr id="1048646" name="Text Box 7"/>
          <p:cNvSpPr txBox="1">
            <a:spLocks noChangeArrowheads="1"/>
          </p:cNvSpPr>
          <p:nvPr/>
        </p:nvSpPr>
        <p:spPr bwMode="auto">
          <a:xfrm>
            <a:off x="5308600" y="3171983"/>
            <a:ext cx="4314825" cy="2646878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dirty="0" sz="2800"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Anthropogenic Factors</a:t>
            </a:r>
          </a:p>
          <a:p>
            <a:pPr eaLnBrk="1" hangingPunct="1"/>
            <a:endParaRPr altLang="en-US" b="1" dirty="0" lang="en-US"/>
          </a:p>
          <a:p>
            <a:pPr eaLnBrk="1" hangingPunct="1">
              <a:buFontTx/>
              <a:buChar char="•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Continuous cutting of trees </a:t>
            </a:r>
          </a:p>
          <a:p>
            <a:pPr eaLnBrk="1" hangingPunct="1">
              <a:buFontTx/>
              <a:buChar char="•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Overgrazing </a:t>
            </a:r>
          </a:p>
          <a:p>
            <a:pPr eaLnBrk="1" hangingPunct="1">
              <a:buFontTx/>
              <a:buChar char="•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Over irrigation </a:t>
            </a:r>
          </a:p>
          <a:p>
            <a:pPr eaLnBrk="1" hangingPunct="1">
              <a:buFontTx/>
              <a:buChar char="•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Excessive ploughing </a:t>
            </a:r>
          </a:p>
          <a:p>
            <a:pPr eaLnBrk="1" hangingPunct="1">
              <a:buFontTx/>
              <a:buChar char="•"/>
            </a:pPr>
            <a:r>
              <a:rPr altLang="en-US" b="1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Excessive use of fertilizers </a:t>
            </a:r>
          </a:p>
        </p:txBody>
      </p:sp>
      <p:sp>
        <p:nvSpPr>
          <p:cNvPr id="1048647" name="Text Box 8"/>
          <p:cNvSpPr txBox="1">
            <a:spLocks noChangeArrowheads="1"/>
          </p:cNvSpPr>
          <p:nvPr/>
        </p:nvSpPr>
        <p:spPr bwMode="auto">
          <a:xfrm>
            <a:off x="274320" y="1263135"/>
            <a:ext cx="8717280" cy="954107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altLang="en-US" b="1" dirty="0" sz="28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fertile land into an infertile desert land is called </a:t>
            </a:r>
            <a:r>
              <a:rPr altLang="en-US" b="1" dirty="0" sz="2800" i="1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desertification</a:t>
            </a:r>
            <a:r>
              <a:rPr altLang="en-US" b="1" dirty="0" sz="28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ext Box 4"/>
          <p:cNvSpPr txBox="1">
            <a:spLocks noChangeArrowheads="1"/>
          </p:cNvSpPr>
          <p:nvPr/>
        </p:nvSpPr>
        <p:spPr bwMode="auto">
          <a:xfrm>
            <a:off x="304164" y="609600"/>
            <a:ext cx="5602816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dirty="0" sz="40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of Desertification</a:t>
            </a:r>
          </a:p>
        </p:txBody>
      </p:sp>
      <p:sp>
        <p:nvSpPr>
          <p:cNvPr id="1048651" name="Text Box 5"/>
          <p:cNvSpPr txBox="1">
            <a:spLocks noChangeArrowheads="1"/>
          </p:cNvSpPr>
          <p:nvPr/>
        </p:nvSpPr>
        <p:spPr bwMode="auto">
          <a:xfrm>
            <a:off x="157588" y="1447800"/>
            <a:ext cx="4521366" cy="3046988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 indent="-285750" marL="285750">
              <a:buFont typeface="Wingdings" panose="05000000000000000000" pitchFamily="2" charset="2"/>
              <a:buChar char="v"/>
            </a:pPr>
            <a:r>
              <a:rPr altLang="en-US"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Rapid soil erosion </a:t>
            </a:r>
          </a:p>
          <a:p>
            <a:pPr eaLnBrk="1" hangingPunct="1" indent="-285750" marL="285750">
              <a:buFont typeface="Wingdings" panose="05000000000000000000" pitchFamily="2" charset="2"/>
              <a:buChar char="v"/>
            </a:pPr>
            <a:r>
              <a:rPr altLang="en-US"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Poor soil quality </a:t>
            </a:r>
          </a:p>
          <a:p>
            <a:pPr eaLnBrk="1" hangingPunct="1" indent="-285750" marL="285750">
              <a:buFont typeface="Wingdings" panose="05000000000000000000" pitchFamily="2" charset="2"/>
              <a:buChar char="v"/>
            </a:pPr>
            <a:r>
              <a:rPr altLang="en-US"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Unfavorable climate </a:t>
            </a:r>
          </a:p>
          <a:p>
            <a:pPr eaLnBrk="1" hangingPunct="1" indent="-285750" marL="285750">
              <a:buFont typeface="Wingdings" panose="05000000000000000000" pitchFamily="2" charset="2"/>
              <a:buChar char="v"/>
            </a:pPr>
            <a:r>
              <a:rPr altLang="en-US"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Low water table, salty </a:t>
            </a:r>
          </a:p>
          <a:p>
            <a:pPr eaLnBrk="1" hangingPunct="1"/>
            <a:r>
              <a:rPr altLang="en-US"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and hard water </a:t>
            </a:r>
          </a:p>
          <a:p>
            <a:pPr eaLnBrk="1" hangingPunct="1" indent="-285750" marL="285750">
              <a:buFont typeface="Wingdings" panose="05000000000000000000" pitchFamily="2" charset="2"/>
              <a:buChar char="v"/>
            </a:pPr>
            <a:r>
              <a:rPr altLang="en-US"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Huge economic losses </a:t>
            </a:r>
          </a:p>
        </p:txBody>
      </p:sp>
      <p:pic>
        <p:nvPicPr>
          <p:cNvPr id="2097191" name="Picture 4" descr="C:\Documents and Settings\ligi\Local Settings\Temporary Internet Files\Content.IE5\K1MJC1YN\MPj04365970000[1]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 rot="770613">
            <a:off x="4865696" y="4114800"/>
            <a:ext cx="2701449" cy="2363212"/>
          </a:xfrm>
          <a:prstGeom prst="rect"/>
          <a:noFill/>
          <a:ln>
            <a:noFill/>
          </a:ln>
        </p:spPr>
      </p:pic>
      <p:pic>
        <p:nvPicPr>
          <p:cNvPr id="2097192" name="Picture 5" descr="C:\Documents and Settings\ligi\Local Settings\Temporary Internet Files\Content.IE5\G9QFOP63\MPj04383280000[1]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 rot="19641576">
            <a:off x="6085723" y="1050924"/>
            <a:ext cx="2503807" cy="239948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ext Box 4"/>
          <p:cNvSpPr txBox="1">
            <a:spLocks noChangeArrowheads="1"/>
          </p:cNvSpPr>
          <p:nvPr/>
        </p:nvSpPr>
        <p:spPr bwMode="auto">
          <a:xfrm>
            <a:off x="238125" y="914400"/>
            <a:ext cx="5792291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dirty="0" sz="40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of Desertification</a:t>
            </a:r>
          </a:p>
        </p:txBody>
      </p:sp>
      <p:sp>
        <p:nvSpPr>
          <p:cNvPr id="1048655" name="Text Box 5"/>
          <p:cNvSpPr txBox="1">
            <a:spLocks noChangeArrowheads="1"/>
          </p:cNvSpPr>
          <p:nvPr/>
        </p:nvSpPr>
        <p:spPr bwMode="auto">
          <a:xfrm>
            <a:off x="76200" y="1828800"/>
            <a:ext cx="8702675" cy="4524315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 indent="-457200" marL="457200">
              <a:buFont typeface="Wingdings" panose="05000000000000000000" pitchFamily="2" charset="2"/>
              <a:buChar char="v"/>
            </a:pPr>
            <a:r>
              <a:rPr altLang="en-US" b="1" dirty="0" sz="3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Promoting large-scale plantation of trees </a:t>
            </a:r>
          </a:p>
          <a:p>
            <a:pPr algn="just" eaLnBrk="1" hangingPunct="1" indent="-457200" marL="457200">
              <a:buFont typeface="Wingdings" panose="05000000000000000000" pitchFamily="2" charset="2"/>
              <a:buChar char="v"/>
            </a:pPr>
            <a:r>
              <a:rPr altLang="en-US" b="1" dirty="0" sz="3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Changing agricultural practices and promoting dry land farming </a:t>
            </a:r>
          </a:p>
          <a:p>
            <a:pPr algn="just" eaLnBrk="1" hangingPunct="1" indent="-457200" marL="457200">
              <a:buFont typeface="Wingdings" panose="05000000000000000000" pitchFamily="2" charset="2"/>
              <a:buChar char="v"/>
            </a:pPr>
            <a:r>
              <a:rPr altLang="en-US" b="1" dirty="0" sz="3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pasture (grassy) lands and control of overgrazing </a:t>
            </a:r>
          </a:p>
          <a:p>
            <a:pPr algn="just" eaLnBrk="1" hangingPunct="1" indent="-457200" marL="457200">
              <a:buFont typeface="Wingdings" panose="05000000000000000000" pitchFamily="2" charset="2"/>
              <a:buChar char="v"/>
            </a:pPr>
            <a:r>
              <a:rPr altLang="en-US" b="1" dirty="0" sz="3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Promoting equitable use of water resources </a:t>
            </a:r>
          </a:p>
          <a:p>
            <a:pPr algn="just" eaLnBrk="1" hangingPunct="1" indent="-457200" marL="457200">
              <a:buFont typeface="Wingdings" panose="05000000000000000000" pitchFamily="2" charset="2"/>
              <a:buChar char="v"/>
            </a:pPr>
            <a:r>
              <a:rPr altLang="en-US" b="1" dirty="0" sz="3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water catchment areas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Picture 2" descr="http://www.msnava.com/wp-content/uploads/2012/11/866730_thank_you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/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9486900" cy="1143000"/>
          </a:xfrm>
        </p:spPr>
        <p:txBody>
          <a:bodyPr/>
          <a:p>
            <a:r>
              <a:rPr altLang="en-US" b="1" dirty="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land as resource </a:t>
            </a: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>
          <a:xfrm>
            <a:off x="228600" y="1203800"/>
            <a:ext cx="8763000" cy="4389438"/>
          </a:xfrm>
        </p:spPr>
        <p:txBody>
          <a:bodyPr/>
          <a:p>
            <a:pPr algn="just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altLang="en-US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Human civilization has taken shape on land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altLang="en-US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Fulfill the basic need of human civilization such as food, cloth and shelter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altLang="en-US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Used in agriculture 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altLang="en-US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altLang="en-US" dirty="0" sz="3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cts </a:t>
            </a:r>
            <a:r>
              <a:rPr altLang="en-US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 the store of basic resources like groundwater, minerals, and fossil fuels</a:t>
            </a:r>
          </a:p>
        </p:txBody>
      </p:sp>
      <p:pic>
        <p:nvPicPr>
          <p:cNvPr id="2097156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85800" y="4586922"/>
            <a:ext cx="2895600" cy="2073593"/>
          </a:xfrm>
          <a:prstGeom prst="rect"/>
        </p:spPr>
      </p:pic>
      <p:pic>
        <p:nvPicPr>
          <p:cNvPr id="209715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541520" y="4490720"/>
            <a:ext cx="4034262" cy="2265998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Rectangle 3"/>
          <p:cNvSpPr/>
          <p:nvPr/>
        </p:nvSpPr>
        <p:spPr>
          <a:xfrm>
            <a:off x="152400" y="1066800"/>
            <a:ext cx="8839200" cy="5425440"/>
          </a:xfrm>
          <a:prstGeom prst="rect"/>
        </p:spPr>
        <p:txBody>
          <a:bodyPr wrap="square">
            <a:spAutoFit/>
          </a:bodyPr>
          <a:p>
            <a:pPr algn="just">
              <a:buFont typeface="Wingdings" panose="05000000000000000000" pitchFamily="2" charset="2"/>
              <a:buChar char="v"/>
            </a:pPr>
            <a:r>
              <a:rPr altLang="en-US" dirty="0" sz="36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altLang="en-US" dirty="0" sz="3600"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ecomes </a:t>
            </a:r>
            <a:r>
              <a:rPr altLang="en-US" dirty="0" sz="36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 dump for solid and liquid waste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altLang="en-US" dirty="0" sz="3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Protect from high temperature of earth’s core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altLang="en-US" dirty="0" sz="3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Provide habitat for most of the flora and fauna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altLang="en-US" dirty="0" sz="36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Even more Important, the </a:t>
            </a:r>
            <a:r>
              <a:rPr altLang="en-US" dirty="0" sz="3600"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soil</a:t>
            </a:r>
            <a:r>
              <a:rPr altLang="en-US" dirty="0" sz="36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, just a few centimetres in thickness, supports all plant growth and is hence the life support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angle 1"/>
          <p:cNvSpPr/>
          <p:nvPr/>
        </p:nvSpPr>
        <p:spPr>
          <a:xfrm>
            <a:off x="381000" y="685800"/>
            <a:ext cx="8534400" cy="6093976"/>
          </a:xfrm>
          <a:prstGeom prst="rect"/>
        </p:spPr>
        <p:txBody>
          <a:bodyPr wrap="square">
            <a:spAutoFit/>
          </a:bodyPr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b="1" dirty="0" sz="26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Formation 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“Soil is the dynamic natural body capable of supporting a vegetative cover” 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Soil is largely composed of weathered rocks, along with water, oxygen and organic  and inorganic materials or minerals.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Fertile soil generally contain high amount of organic matter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b="1" dirty="0" sz="26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Soil  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role in nutrient cycles (carbon, Nitrogen etc.)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Basis of agricultural production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Store water and regulate water supply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Regulate emission of trace gases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Degrade pollutants and filter ground water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Produce most of clay for brick making</a:t>
            </a:r>
          </a:p>
          <a:p>
            <a:pPr algn="just" fontAlgn="auto" indent="-457200" marL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dirty="0" sz="2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Provide a foundation for building (Used in construction)</a:t>
            </a:r>
            <a:endParaRPr b="1" dirty="0" sz="26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340360" y="397510"/>
            <a:ext cx="8305800" cy="1143000"/>
          </a:xfrm>
          <a:ln>
            <a:miter lim="800000"/>
            <a:headEnd/>
            <a:tailEnd/>
          </a:ln>
        </p:spPr>
        <p:txBody>
          <a:bodyPr/>
          <a:p>
            <a:r>
              <a:rPr b="1" dirty="0" sz="54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 Degradation</a:t>
            </a:r>
            <a:endParaRPr dirty="0" lang="en-US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7" name="Rectangle 2"/>
          <p:cNvSpPr>
            <a:spLocks noChangeArrowheads="1"/>
          </p:cNvSpPr>
          <p:nvPr/>
        </p:nvSpPr>
        <p:spPr bwMode="auto">
          <a:xfrm>
            <a:off x="124552" y="762000"/>
            <a:ext cx="6047648" cy="5693866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altLang="en-US" b="1" dirty="0" sz="2000" lang="en-US">
                <a:solidFill>
                  <a:srgbClr val="002060"/>
                </a:solidFill>
                <a:cs typeface="Arial" panose="020B0604020202020204" pitchFamily="34" charset="0"/>
              </a:rPr>
              <a:t>	</a:t>
            </a:r>
          </a:p>
          <a:p>
            <a:pPr eaLnBrk="1" hangingPunct="1"/>
            <a:endParaRPr altLang="en-US" dirty="0" sz="2000" lang="en-IN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just" eaLnBrk="1" hangingPunct="1" indent="-342900" marL="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altLang="en-US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fertility of land supports the growth and productivity of natural vegetation and agricultural crops. </a:t>
            </a:r>
          </a:p>
          <a:p>
            <a:pPr algn="just" eaLnBrk="1" hangingPunct="1" indent="-342900" marL="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altLang="en-US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number of natural and man-made factors lower the quality of land. This is commonly referred to as land degradation.</a:t>
            </a:r>
          </a:p>
          <a:p>
            <a:pPr algn="just" eaLnBrk="1" hangingPunct="1" indent="-342900" marL="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altLang="en-US"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Land degradation is the temporary or permanent lowering of the productive capacity of land </a:t>
            </a:r>
            <a:endParaRPr altLang="en-US" dirty="0" sz="24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281929" y="685800"/>
            <a:ext cx="2660753" cy="1910501"/>
          </a:xfrm>
          <a:prstGeom prst="rect"/>
        </p:spPr>
      </p:pic>
      <p:pic>
        <p:nvPicPr>
          <p:cNvPr id="2097159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341871" y="2688797"/>
            <a:ext cx="2644048" cy="1834308"/>
          </a:xfrm>
          <a:prstGeom prst="rect"/>
        </p:spPr>
      </p:pic>
      <p:pic>
        <p:nvPicPr>
          <p:cNvPr id="2097160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331332" y="4724400"/>
            <a:ext cx="2688116" cy="1834308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extBox 1"/>
          <p:cNvSpPr txBox="1"/>
          <p:nvPr/>
        </p:nvSpPr>
        <p:spPr>
          <a:xfrm>
            <a:off x="1295400" y="609600"/>
            <a:ext cx="6287299" cy="1077218"/>
          </a:xfrm>
          <a:prstGeom prst="rect"/>
          <a:noFill/>
        </p:spPr>
        <p:txBody>
          <a:bodyPr wrap="none">
            <a:spAutoFit/>
          </a:bodyPr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b="1" dirty="0" sz="4000"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Causes of land degradation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dirty="0" sz="2400"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9" name="Rectangle 2"/>
          <p:cNvSpPr/>
          <p:nvPr/>
        </p:nvSpPr>
        <p:spPr>
          <a:xfrm>
            <a:off x="152400" y="1600200"/>
            <a:ext cx="8839200" cy="5355312"/>
          </a:xfrm>
          <a:prstGeom prst="rect"/>
        </p:spPr>
        <p:txBody>
          <a:bodyPr wrap="square">
            <a:spAutoFit/>
          </a:bodyPr>
          <a:p>
            <a:pPr algn="just"/>
            <a:r>
              <a:rPr b="1" dirty="0" sz="3600" lang="en-IN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Causes:</a:t>
            </a:r>
          </a:p>
          <a:p>
            <a:pPr algn="just" indent="-285750" marL="285750">
              <a:buFont typeface="Wingdings" panose="05000000000000000000" pitchFamily="2" charset="2"/>
              <a:buChar char="v"/>
            </a:pPr>
            <a:r>
              <a:rPr b="1" dirty="0" sz="32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Heavy rains</a:t>
            </a:r>
            <a:r>
              <a:rPr b="1" dirty="0" sz="3200" lang="en-US">
                <a:solidFill>
                  <a:srgbClr val="00B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 to the removal of topsoil making soil infertile and hence unsuitable for agriculture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b="1" dirty="0" sz="32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disasters</a:t>
            </a:r>
            <a:r>
              <a:rPr b="1" dirty="0" sz="32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Earthquake and floods can have considerable impact on land resources.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b="1" dirty="0" sz="32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High–speed winds</a:t>
            </a:r>
            <a:r>
              <a:rPr b="1" dirty="0" sz="32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Winds of high intensity and storms are responsible for land </a:t>
            </a:r>
            <a:r>
              <a:rPr b="1" dirty="0" sz="3200" lang="en-US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degradation</a:t>
            </a:r>
            <a:r>
              <a:rPr dirty="0" sz="3200" lang="en-US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soil erosion ,etc…. 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endParaRPr b="1" dirty="0" sz="3200"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49160" y="838200"/>
            <a:ext cx="7645680" cy="5720509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Rectangle 2"/>
          <p:cNvSpPr/>
          <p:nvPr/>
        </p:nvSpPr>
        <p:spPr>
          <a:xfrm>
            <a:off x="304800" y="685800"/>
            <a:ext cx="8763000" cy="6032421"/>
          </a:xfrm>
          <a:prstGeom prst="rect"/>
        </p:spPr>
        <p:txBody>
          <a:bodyPr wrap="square">
            <a:spAutoFit/>
          </a:bodyPr>
          <a:p>
            <a:r>
              <a:rPr b="1" dirty="0" sz="3600" lang="en-IN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Anthropogenic Causes:</a:t>
            </a:r>
          </a:p>
          <a:p>
            <a:pPr algn="just" indent="-342900" marL="342900"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b="1" dirty="0" sz="25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Mining:</a:t>
            </a:r>
            <a:r>
              <a:rPr b="1" dirty="0" sz="2500"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5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a lot of waste that destroys vegetation and disrupts water circulation over large tracts, causes land degradation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b="1" dirty="0" sz="25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Urbanization:</a:t>
            </a:r>
            <a:r>
              <a:rPr b="1" dirty="0" sz="2500"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5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growing urbanization all over the world is </a:t>
            </a:r>
            <a:r>
              <a:rPr dirty="0" sz="2500"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cause of concern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b="1" dirty="0" sz="25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Deforestation:</a:t>
            </a:r>
            <a:r>
              <a:rPr b="1" dirty="0" sz="2500"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5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indiscriminate and uncontrolled removal of trees have led to the destruction of forests.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b="1" dirty="0" sz="25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Overgrazing:</a:t>
            </a:r>
            <a:r>
              <a:rPr b="1" dirty="0" sz="2500"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5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lowers soil quality and leads to land degradation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b="1" dirty="0" sz="25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Dams and Canals: </a:t>
            </a:r>
            <a:r>
              <a:rPr dirty="0" sz="25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large dams and canals are also responsible for loss of vegetation leading to land degradation.</a:t>
            </a:r>
          </a:p>
          <a:p>
            <a:pPr algn="just" indent="-342900" marL="342900">
              <a:buFont typeface="Wingdings" panose="05000000000000000000" pitchFamily="2" charset="2"/>
              <a:buChar char="v"/>
            </a:pPr>
            <a:r>
              <a:rPr b="1" dirty="0" sz="2500"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Fertilizers:</a:t>
            </a:r>
            <a:r>
              <a:rPr b="1" dirty="0" sz="2500"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500"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chemical fertilizers used in modern Agriculture affect the productivity of soil and leads to land degradation</a:t>
            </a:r>
            <a:endParaRPr dirty="0" sz="25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lastClr="000000" val="windowText"/>
      </a:dk1>
      <a:lt1>
        <a:sysClr lastClr="FFFFFF" val="window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dir="tl" rig="glow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algn="tl" flip="none" sx="65000" sy="65000" tx="0" ty="0"/>
        </a:blip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Slide 1</dc:title>
  <dc:creator>deeksha dave</dc:creator>
  <cp:lastModifiedBy>ITER</cp:lastModifiedBy>
  <dcterms:created xsi:type="dcterms:W3CDTF">2006-08-15T13:00:00Z</dcterms:created>
  <dcterms:modified xsi:type="dcterms:W3CDTF">2025-10-06T05:34:53Z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8ac42545f1a94fbfa0e5e55e4d102cc6</vt:lpwstr>
  </property>
</Properties>
</file>